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16"/>
  </p:notesMasterIdLst>
  <p:handoutMasterIdLst>
    <p:handoutMasterId r:id="rId17"/>
  </p:handoutMasterIdLst>
  <p:sldIdLst>
    <p:sldId id="376" r:id="rId2"/>
    <p:sldId id="445" r:id="rId3"/>
    <p:sldId id="455" r:id="rId4"/>
    <p:sldId id="464" r:id="rId5"/>
    <p:sldId id="448" r:id="rId6"/>
    <p:sldId id="458" r:id="rId7"/>
    <p:sldId id="465" r:id="rId8"/>
    <p:sldId id="466" r:id="rId9"/>
    <p:sldId id="459" r:id="rId10"/>
    <p:sldId id="460" r:id="rId11"/>
    <p:sldId id="467" r:id="rId12"/>
    <p:sldId id="468" r:id="rId13"/>
    <p:sldId id="469" r:id="rId14"/>
    <p:sldId id="470" r:id="rId15"/>
  </p:sldIdLst>
  <p:sldSz cx="9144000" cy="6858000" type="screen4x3"/>
  <p:notesSz cx="6692900" cy="98679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70" userDrawn="1">
          <p15:clr>
            <a:srgbClr val="A4A3A4"/>
          </p15:clr>
        </p15:guide>
        <p15:guide id="2" pos="287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CC"/>
    <a:srgbClr val="00FF00"/>
    <a:srgbClr val="800000"/>
    <a:srgbClr val="CCFFFF"/>
    <a:srgbClr val="FFCC99"/>
    <a:srgbClr val="CCCC00"/>
    <a:srgbClr val="00CC00"/>
    <a:srgbClr val="996633"/>
    <a:srgbClr val="0099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 autoAdjust="0"/>
    <p:restoredTop sz="86418" autoAdjust="0"/>
  </p:normalViewPr>
  <p:slideViewPr>
    <p:cSldViewPr>
      <p:cViewPr varScale="1">
        <p:scale>
          <a:sx n="76" d="100"/>
          <a:sy n="76" d="100"/>
        </p:scale>
        <p:origin x="1613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0728"/>
    </p:cViewPr>
  </p:sorterViewPr>
  <p:notesViewPr>
    <p:cSldViewPr>
      <p:cViewPr>
        <p:scale>
          <a:sx n="100" d="100"/>
          <a:sy n="100" d="100"/>
        </p:scale>
        <p:origin x="1650" y="72"/>
      </p:cViewPr>
      <p:guideLst>
        <p:guide orient="horz" pos="2170"/>
        <p:guide pos="287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4" Type="http://schemas.openxmlformats.org/officeDocument/2006/relationships/image" Target="../media/image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0130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wmf>
</file>

<file path=ppt/media/image5.wmf>
</file>

<file path=ppt/media/image6.wmf>
</file>

<file path=ppt/media/image7.wm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1563" y="0"/>
            <a:ext cx="2900987" cy="494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89" tIns="0" rIns="19089" bIns="0" numCol="1" anchor="t" anchorCtr="0" compatLnSpc="1">
            <a:prstTxWarp prst="textNoShape">
              <a:avLst/>
            </a:prstTxWarp>
          </a:bodyPr>
          <a:lstStyle>
            <a:lvl1pPr defTabSz="916158">
              <a:defRPr sz="1000" i="1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91914" y="0"/>
            <a:ext cx="2900986" cy="494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89" tIns="0" rIns="19089" bIns="0" numCol="1" anchor="t" anchorCtr="0" compatLnSpc="1">
            <a:prstTxWarp prst="textNoShape">
              <a:avLst/>
            </a:prstTxWarp>
          </a:bodyPr>
          <a:lstStyle>
            <a:lvl1pPr algn="r" defTabSz="916158">
              <a:defRPr sz="1000" i="1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89000" y="747713"/>
            <a:ext cx="4913313" cy="36861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90928" y="4688046"/>
            <a:ext cx="4909482" cy="44389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63" tIns="46132" rIns="92263" bIns="4613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1563" y="9372919"/>
            <a:ext cx="2900987" cy="494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89" tIns="0" rIns="19089" bIns="0" numCol="1" anchor="b" anchorCtr="0" compatLnSpc="1">
            <a:prstTxWarp prst="textNoShape">
              <a:avLst/>
            </a:prstTxWarp>
          </a:bodyPr>
          <a:lstStyle>
            <a:lvl1pPr defTabSz="916158">
              <a:defRPr sz="1000" i="1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91914" y="9372919"/>
            <a:ext cx="2900986" cy="494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89" tIns="0" rIns="19089" bIns="0" numCol="1" anchor="b" anchorCtr="0" compatLnSpc="1">
            <a:prstTxWarp prst="textNoShape">
              <a:avLst/>
            </a:prstTxWarp>
          </a:bodyPr>
          <a:lstStyle>
            <a:lvl1pPr algn="r" defTabSz="916158">
              <a:defRPr sz="1000" i="1">
                <a:latin typeface="Arial" charset="0"/>
              </a:defRPr>
            </a:lvl1pPr>
          </a:lstStyle>
          <a:p>
            <a:pPr>
              <a:defRPr/>
            </a:pPr>
            <a:fld id="{480B1165-9335-4490-A2CF-E29C5EDA27A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67160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6158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37972" indent="-283835" defTabSz="916158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35342" indent="-227068" defTabSz="916158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589479" indent="-227068" defTabSz="916158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43615" indent="-227068" defTabSz="916158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497752" indent="-227068" defTabSz="91615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51889" indent="-227068" defTabSz="91615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06026" indent="-227068" defTabSz="91615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60162" indent="-227068" defTabSz="91615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fld id="{1E8F15A5-6023-41DB-A222-EA0A024F0D0B}" type="slidenum">
              <a:rPr lang="en-GB" sz="1000">
                <a:latin typeface="Arial" charset="0"/>
              </a:rPr>
              <a:pPr/>
              <a:t>1</a:t>
            </a:fld>
            <a:endParaRPr lang="en-GB" sz="1000">
              <a:latin typeface="Arial" charset="0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7068" indent="-227068">
              <a:buFontTx/>
              <a:buAutoNum type="arabicPeriod"/>
            </a:pP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59543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609600"/>
            <a:ext cx="7620000" cy="838200"/>
          </a:xfrm>
          <a:solidFill>
            <a:srgbClr val="0000FF"/>
          </a:solidFill>
          <a:ln w="9525"/>
        </p:spPr>
        <p:txBody>
          <a:bodyPr anchor="b"/>
          <a:lstStyle>
            <a:lvl1pPr algn="ctr">
              <a:defRPr sz="44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r>
              <a:rPr lang="en-US"/>
              <a:t>Chapter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038600" y="2743200"/>
            <a:ext cx="4419600" cy="2895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4800">
                <a:latin typeface="Verdana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06789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1069EC97-1614-4016-80B0-056622A3903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662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6100" y="0"/>
            <a:ext cx="2247900" cy="6248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591300" cy="624840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4BF222A5-C630-481B-992E-9A13343A112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525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066800"/>
            <a:ext cx="40005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3900" y="1066800"/>
            <a:ext cx="40005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5814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0F3B785A-0954-4728-9AEE-5E5AFAB6990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55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04800" y="990600"/>
            <a:ext cx="8153400" cy="51816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7B25E2B7-64FE-43AC-AA85-A3DABC177F1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266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838198"/>
            <a:ext cx="8153400" cy="533400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24120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   Slide </a:t>
            </a:r>
            <a:fld id="{DB10DA04-BE61-4688-A47F-CE638610C5A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04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066800"/>
            <a:ext cx="400050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3900" y="1066800"/>
            <a:ext cx="400050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C150C643-5973-4420-ACC5-63A35F854AF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61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6388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B93BE6C5-5479-4F7F-8C6F-07C4AB25D81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3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357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   Slide </a:t>
            </a:r>
            <a:fld id="{E5B3E104-0B9F-48A0-9620-CE9BF067F81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278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6388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   Slide </a:t>
            </a:r>
            <a:fld id="{4A783B3C-2206-4294-B5F7-8065074B6CB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391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2578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48E61B8B-F9E7-434F-A85A-58E6B26E35F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831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19100" y="838198"/>
            <a:ext cx="8153400" cy="5306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Line 17"/>
          <p:cNvSpPr>
            <a:spLocks noChangeShapeType="1"/>
          </p:cNvSpPr>
          <p:nvPr userDrawn="1"/>
        </p:nvSpPr>
        <p:spPr bwMode="auto">
          <a:xfrm>
            <a:off x="457200" y="6248400"/>
            <a:ext cx="815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SG"/>
          </a:p>
        </p:txBody>
      </p:sp>
      <p:sp>
        <p:nvSpPr>
          <p:cNvPr id="1029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0033CC"/>
          </a:solidFill>
          <a:ln w="1905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0"/>
            <a:ext cx="8991600" cy="6858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Title</a:t>
            </a:r>
          </a:p>
        </p:txBody>
      </p:sp>
      <p:sp>
        <p:nvSpPr>
          <p:cNvPr id="1032" name="Rectangle 16"/>
          <p:cNvSpPr>
            <a:spLocks noChangeArrowheads="1"/>
          </p:cNvSpPr>
          <p:nvPr userDrawn="1"/>
        </p:nvSpPr>
        <p:spPr bwMode="auto">
          <a:xfrm>
            <a:off x="7010400" y="6400800"/>
            <a:ext cx="1600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/>
          <a:p>
            <a:pPr marL="4763" lvl="1" algn="r">
              <a:spcBef>
                <a:spcPct val="50000"/>
              </a:spcBef>
            </a:pPr>
            <a:r>
              <a:rPr lang="en-US" sz="1200" dirty="0">
                <a:latin typeface="Arial Narrow" pitchFamily="34" charset="0"/>
              </a:rPr>
              <a:t>Last updated: </a:t>
            </a:r>
            <a:r>
              <a:rPr lang="en-US" sz="1200" dirty="0" smtClean="0">
                <a:latin typeface="Arial Narrow" pitchFamily="34" charset="0"/>
              </a:rPr>
              <a:t>22/9/21</a:t>
            </a:r>
            <a:endParaRPr lang="en-US" sz="1200" dirty="0">
              <a:latin typeface="Arial Narrow" pitchFamily="34" charset="0"/>
            </a:endParaRPr>
          </a:p>
        </p:txBody>
      </p:sp>
      <p:sp>
        <p:nvSpPr>
          <p:cNvPr id="1033" name="Rectangle 16"/>
          <p:cNvSpPr>
            <a:spLocks noChangeArrowheads="1"/>
          </p:cNvSpPr>
          <p:nvPr userDrawn="1"/>
        </p:nvSpPr>
        <p:spPr bwMode="auto">
          <a:xfrm>
            <a:off x="3733800" y="6400800"/>
            <a:ext cx="17145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/>
          <a:p>
            <a:pPr marL="4763" lvl="1" algn="ctr">
              <a:spcBef>
                <a:spcPct val="50000"/>
              </a:spcBef>
            </a:pPr>
            <a:r>
              <a:rPr lang="en-US" altLang="en-US" sz="1200" dirty="0"/>
              <a:t>Week 2 Lesson Plan</a:t>
            </a:r>
            <a:r>
              <a:rPr lang="en-US" sz="1200" dirty="0">
                <a:latin typeface="Arial Narrow" pitchFamily="34" charset="0"/>
              </a:rPr>
              <a:t/>
            </a:r>
            <a:br>
              <a:rPr lang="en-US" sz="1200" dirty="0">
                <a:latin typeface="Arial Narrow" pitchFamily="34" charset="0"/>
              </a:rPr>
            </a:br>
            <a:r>
              <a:rPr lang="en-US" sz="1200" dirty="0">
                <a:latin typeface="Arial Narrow" pitchFamily="34" charset="0"/>
              </a:rPr>
              <a:t>Slide </a:t>
            </a:r>
            <a:fld id="{C547723C-E064-4B18-A6E4-9DEF22D414C9}" type="slidenum">
              <a:rPr lang="en-US" sz="1200">
                <a:latin typeface="Arial Narrow" pitchFamily="34" charset="0"/>
              </a:rPr>
              <a:pPr marL="4763" lvl="1" algn="ctr">
                <a:spcBef>
                  <a:spcPct val="50000"/>
                </a:spcBef>
              </a:pPr>
              <a:t>‹#›</a:t>
            </a:fld>
            <a:endParaRPr lang="en-US" sz="1200" dirty="0">
              <a:latin typeface="Arial Narrow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465265" y="6351941"/>
            <a:ext cx="1554035" cy="353659"/>
          </a:xfrm>
          <a:prstGeom prst="rect">
            <a:avLst/>
          </a:prstGeom>
        </p:spPr>
      </p:pic>
      <p:sp>
        <p:nvSpPr>
          <p:cNvPr id="11" name="Rectangle 16"/>
          <p:cNvSpPr>
            <a:spLocks noChangeArrowheads="1"/>
          </p:cNvSpPr>
          <p:nvPr userDrawn="1"/>
        </p:nvSpPr>
        <p:spPr bwMode="auto">
          <a:xfrm>
            <a:off x="2057400" y="6400800"/>
            <a:ext cx="1524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/>
          <a:p>
            <a:pPr marL="4763" lvl="1">
              <a:spcBef>
                <a:spcPct val="50000"/>
              </a:spcBef>
            </a:pPr>
            <a:r>
              <a:rPr lang="en-US" sz="1200" dirty="0">
                <a:latin typeface="Arial Narrow" pitchFamily="34" charset="0"/>
              </a:rPr>
              <a:t>Diploma in CSF</a:t>
            </a:r>
            <a:br>
              <a:rPr lang="en-US" sz="1200" dirty="0">
                <a:latin typeface="Arial Narrow" pitchFamily="34" charset="0"/>
              </a:rPr>
            </a:br>
            <a:r>
              <a:rPr lang="en-US" sz="1200" dirty="0">
                <a:latin typeface="Arial Narrow" pitchFamily="34" charset="0"/>
              </a:rPr>
              <a:t>FED </a:t>
            </a:r>
            <a:r>
              <a:rPr lang="en-US" sz="1200" dirty="0" smtClean="0">
                <a:latin typeface="Arial Narrow" pitchFamily="34" charset="0"/>
              </a:rPr>
              <a:t>AY21/22, </a:t>
            </a:r>
            <a:r>
              <a:rPr lang="en-US" sz="1200" dirty="0">
                <a:latin typeface="Arial Narrow" pitchFamily="34" charset="0"/>
              </a:rPr>
              <a:t>Sem 2</a:t>
            </a:r>
          </a:p>
        </p:txBody>
      </p:sp>
      <p:sp>
        <p:nvSpPr>
          <p:cNvPr id="2" name="MSIPCMContentMarking" descr="{&quot;HashCode&quot;:-1818968269,&quot;Placement&quot;:&quot;Header&quot;,&quot;Top&quot;:0.0,&quot;Left&quot;:0.0,&quot;SlideWidth&quot;:720,&quot;SlideHeight&quot;:540}"/>
          <p:cNvSpPr txBox="1"/>
          <p:nvPr userDrawn="1"/>
        </p:nvSpPr>
        <p:spPr>
          <a:xfrm>
            <a:off x="0" y="0"/>
            <a:ext cx="2755813" cy="27943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lang="en-US" sz="1100" smtClean="0">
                <a:solidFill>
                  <a:srgbClr val="000000"/>
                </a:solidFill>
                <a:latin typeface="Calibri" panose="020F0502020204030204" pitchFamily="34" charset="0"/>
              </a:rPr>
              <a:t>                    Official (Closed) - Non Sensitive</a:t>
            </a:r>
            <a:endParaRPr lang="en-US" sz="11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  <p:sldLayoutId id="2147483934" r:id="rId12"/>
    <p:sldLayoutId id="2147483935" r:id="rId1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40000"/>
        <a:buFont typeface="Wingdings" pitchFamily="2" charset="2"/>
        <a:buChar char="§"/>
        <a:defRPr kumimoji="1"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33CC"/>
        </a:buClr>
        <a:buSzPct val="120000"/>
        <a:buFont typeface="Wingdings" pitchFamily="2" charset="2"/>
        <a:buChar char="§"/>
        <a:defRPr kumimoji="1" sz="2800" b="1">
          <a:solidFill>
            <a:srgbClr val="0033CC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§"/>
        <a:defRPr kumimoji="1" sz="2400">
          <a:solidFill>
            <a:schemeClr val="hlink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kumimoji="1"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linkedin.com/learning/html5-web-forms/welcome?u=4253874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file:///\\ictspace.ict.np.edu.sg\FED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7.wmf"/><Relationship Id="rId4" Type="http://schemas.openxmlformats.org/officeDocument/2006/relationships/image" Target="../media/image4.wmf"/><Relationship Id="rId9" Type="http://schemas.openxmlformats.org/officeDocument/2006/relationships/oleObject" Target="../embeddings/oleObject4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kedane.com/web-development/html/inputs-forms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learningwebdesign.com" TargetMode="External"/><Relationship Id="rId2" Type="http://schemas.openxmlformats.org/officeDocument/2006/relationships/hyperlink" Target="https://ebookcentral.proquest.com/lib/np/detail.action?docID=5412749&amp;query=Learning+Web+Design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8"/>
          <p:cNvSpPr>
            <a:spLocks noChangeArrowheads="1"/>
          </p:cNvSpPr>
          <p:nvPr/>
        </p:nvSpPr>
        <p:spPr bwMode="auto">
          <a:xfrm>
            <a:off x="0" y="0"/>
            <a:ext cx="1828800" cy="6858000"/>
          </a:xfrm>
          <a:prstGeom prst="rect">
            <a:avLst/>
          </a:prstGeom>
          <a:solidFill>
            <a:srgbClr val="0033CC"/>
          </a:solidFill>
          <a:ln w="28575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0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09800" y="1371600"/>
            <a:ext cx="6553200" cy="3048000"/>
          </a:xfrm>
        </p:spPr>
        <p:txBody>
          <a:bodyPr/>
          <a:lstStyle/>
          <a:p>
            <a:pPr marL="742950" indent="-742950">
              <a:lnSpc>
                <a:spcPct val="130000"/>
              </a:lnSpc>
              <a:buClr>
                <a:srgbClr val="0033CC"/>
              </a:buClr>
              <a:buSzPct val="100000"/>
              <a:buFont typeface="+mj-lt"/>
              <a:buAutoNum type="arabicPeriod"/>
              <a:defRPr/>
            </a:pPr>
            <a:r>
              <a:rPr lang="en-US" sz="3600" dirty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Embedded HTML Elements </a:t>
            </a:r>
          </a:p>
          <a:p>
            <a:pPr marL="742950" indent="-742950">
              <a:lnSpc>
                <a:spcPct val="130000"/>
              </a:lnSpc>
              <a:buClr>
                <a:srgbClr val="0033CC"/>
              </a:buClr>
              <a:buSzPct val="100000"/>
              <a:buFont typeface="+mj-lt"/>
              <a:buAutoNum type="arabicPeriod"/>
              <a:defRPr/>
            </a:pPr>
            <a:r>
              <a:rPr lang="en-US" sz="3600" dirty="0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HTML Form Elements &amp; Web Forms</a:t>
            </a:r>
          </a:p>
          <a:p>
            <a:pPr algn="ctr">
              <a:lnSpc>
                <a:spcPct val="130000"/>
              </a:lnSpc>
              <a:defRPr/>
            </a:pPr>
            <a:endParaRPr lang="en-GB" sz="3600" dirty="0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algn="ctr">
              <a:lnSpc>
                <a:spcPct val="130000"/>
              </a:lnSpc>
              <a:defRPr/>
            </a:pPr>
            <a:endParaRPr lang="en-GB" sz="2000" dirty="0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29028" name="Text Box 4"/>
          <p:cNvSpPr txBox="1">
            <a:spLocks noChangeArrowheads="1"/>
          </p:cNvSpPr>
          <p:nvPr/>
        </p:nvSpPr>
        <p:spPr bwMode="auto">
          <a:xfrm>
            <a:off x="609600" y="1371600"/>
            <a:ext cx="609600" cy="3370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WE 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E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K</a:t>
            </a:r>
            <a:endParaRPr lang="en-GB" sz="36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itchFamily="34" charset="0"/>
            </a:endParaRPr>
          </a:p>
        </p:txBody>
      </p:sp>
      <p:sp>
        <p:nvSpPr>
          <p:cNvPr id="15365" name="Text Box 9"/>
          <p:cNvSpPr txBox="1">
            <a:spLocks noChangeArrowheads="1"/>
          </p:cNvSpPr>
          <p:nvPr/>
        </p:nvSpPr>
        <p:spPr bwMode="auto">
          <a:xfrm>
            <a:off x="0" y="152400"/>
            <a:ext cx="17526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GB" sz="4000" b="1" dirty="0">
                <a:solidFill>
                  <a:schemeClr val="bg1"/>
                </a:solidFill>
                <a:latin typeface="Tahoma" pitchFamily="34" charset="0"/>
              </a:rPr>
              <a:t>FED</a:t>
            </a:r>
          </a:p>
        </p:txBody>
      </p:sp>
      <p:sp>
        <p:nvSpPr>
          <p:cNvPr id="129035" name="Text Box 11"/>
          <p:cNvSpPr txBox="1">
            <a:spLocks noChangeArrowheads="1"/>
          </p:cNvSpPr>
          <p:nvPr/>
        </p:nvSpPr>
        <p:spPr bwMode="auto">
          <a:xfrm>
            <a:off x="457200" y="5562600"/>
            <a:ext cx="9144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GB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2</a:t>
            </a:r>
            <a:r>
              <a:rPr lang="en-GB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 </a:t>
            </a:r>
          </a:p>
        </p:txBody>
      </p:sp>
      <p:sp>
        <p:nvSpPr>
          <p:cNvPr id="129038" name="Rectangle 14"/>
          <p:cNvSpPr>
            <a:spLocks noChangeArrowheads="1"/>
          </p:cNvSpPr>
          <p:nvPr/>
        </p:nvSpPr>
        <p:spPr bwMode="auto">
          <a:xfrm>
            <a:off x="2590800" y="4876800"/>
            <a:ext cx="5486400" cy="1592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40000"/>
              <a:buFont typeface="Wingdings" pitchFamily="2" charset="2"/>
              <a:buNone/>
              <a:defRPr/>
            </a:pPr>
            <a:r>
              <a:rPr kumimoji="1" lang="en-GB" sz="3200" b="1" dirty="0">
                <a:latin typeface="Arial Narrow" pitchFamily="34" charset="0"/>
              </a:rPr>
              <a:t>Front End Development</a:t>
            </a:r>
          </a:p>
          <a:p>
            <a:pPr algn="ctr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40000"/>
              <a:buFont typeface="Wingdings" pitchFamily="2" charset="2"/>
              <a:buNone/>
              <a:defRPr/>
            </a:pPr>
            <a:r>
              <a:rPr kumimoji="1" lang="en-GB" sz="3200" dirty="0">
                <a:latin typeface="Arial Narrow" pitchFamily="34" charset="0"/>
              </a:rPr>
              <a:t>Diploma in CSF</a:t>
            </a:r>
          </a:p>
          <a:p>
            <a:pPr algn="ctr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40000"/>
              <a:buFont typeface="Wingdings" pitchFamily="2" charset="2"/>
              <a:buNone/>
              <a:defRPr/>
            </a:pPr>
            <a:r>
              <a:rPr kumimoji="1" lang="en-GB" sz="3200" dirty="0">
                <a:latin typeface="Arial Narrow" pitchFamily="34" charset="0"/>
              </a:rPr>
              <a:t>Year 1 (</a:t>
            </a:r>
            <a:r>
              <a:rPr kumimoji="1" lang="en-GB" sz="3200" dirty="0" smtClean="0">
                <a:latin typeface="Arial Narrow" pitchFamily="34" charset="0"/>
              </a:rPr>
              <a:t>2021/22), </a:t>
            </a:r>
            <a:r>
              <a:rPr kumimoji="1" lang="en-GB" sz="3200" dirty="0">
                <a:latin typeface="Arial Narrow" pitchFamily="34" charset="0"/>
              </a:rPr>
              <a:t>Semester 2</a:t>
            </a:r>
            <a:endParaRPr kumimoji="1" lang="en-GB" sz="48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368" name="Line 15"/>
          <p:cNvSpPr>
            <a:spLocks noChangeShapeType="1"/>
          </p:cNvSpPr>
          <p:nvPr/>
        </p:nvSpPr>
        <p:spPr bwMode="auto">
          <a:xfrm>
            <a:off x="1828800" y="1143000"/>
            <a:ext cx="7315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SG"/>
          </a:p>
        </p:txBody>
      </p:sp>
      <p:pic>
        <p:nvPicPr>
          <p:cNvPr id="15369" name="Picture 16" descr="School of IC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0"/>
            <a:ext cx="3048000" cy="104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Activities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Read Part II – HTML For Structure (Chapters 7, 9, 10) from the textbook.</a:t>
            </a:r>
          </a:p>
          <a:p>
            <a:r>
              <a:rPr lang="en-US" sz="2400" dirty="0"/>
              <a:t>(</a:t>
            </a:r>
            <a:r>
              <a:rPr lang="en-US" sz="2400" dirty="0">
                <a:solidFill>
                  <a:srgbClr val="FF0000"/>
                </a:solidFill>
              </a:rPr>
              <a:t>Optional</a:t>
            </a:r>
            <a:r>
              <a:rPr lang="en-US" sz="2400" dirty="0"/>
              <a:t>) Watch the video clips under topic </a:t>
            </a:r>
            <a:r>
              <a:rPr lang="en-US" sz="2400" dirty="0">
                <a:solidFill>
                  <a:srgbClr val="0033CC"/>
                </a:solidFill>
              </a:rPr>
              <a:t>HTML5: Web Forms </a:t>
            </a:r>
            <a:r>
              <a:rPr lang="en-US" sz="2400" dirty="0"/>
              <a:t>(</a:t>
            </a:r>
            <a:r>
              <a:rPr lang="en-US" sz="2400" i="1" dirty="0"/>
              <a:t>1h 58m</a:t>
            </a:r>
            <a:r>
              <a:rPr lang="en-US" sz="2400" dirty="0"/>
              <a:t>) </a:t>
            </a:r>
          </a:p>
          <a:p>
            <a:pPr marL="400050" lvl="1" indent="0">
              <a:buNone/>
            </a:pPr>
            <a:r>
              <a:rPr lang="en-US" sz="2000" dirty="0">
                <a:hlinkClick r:id="rId2"/>
              </a:rPr>
              <a:t>https://www.linkedin.com/learning/html5-web-forms/welcome?u=42538748</a:t>
            </a:r>
            <a:endParaRPr lang="en-US" sz="2000" dirty="0"/>
          </a:p>
          <a:p>
            <a:pPr lvl="1"/>
            <a:r>
              <a:rPr lang="en-US" sz="2000" dirty="0"/>
              <a:t>Sign in with your organization account (student email address)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B25F60-406C-493D-BD46-7A0A1FE09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3289487"/>
            <a:ext cx="3304457" cy="2922506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3729F54C-C0CA-4FE6-A6D6-85153C11D00C}"/>
              </a:ext>
            </a:extLst>
          </p:cNvPr>
          <p:cNvSpPr/>
          <p:nvPr/>
        </p:nvSpPr>
        <p:spPr bwMode="auto">
          <a:xfrm>
            <a:off x="530348" y="5482695"/>
            <a:ext cx="813405" cy="35208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CB8B40-D39B-4DD5-9A58-DAB838EB89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3242" y="3738175"/>
            <a:ext cx="3659488" cy="190610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F9AEFA66-B3CD-4DE3-942F-1A2CF2C33BD8}"/>
              </a:ext>
            </a:extLst>
          </p:cNvPr>
          <p:cNvSpPr/>
          <p:nvPr/>
        </p:nvSpPr>
        <p:spPr bwMode="auto">
          <a:xfrm>
            <a:off x="4253894" y="4610310"/>
            <a:ext cx="813405" cy="35208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382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Complete Week 2 Practical.</a:t>
            </a:r>
          </a:p>
          <a:p>
            <a:pPr lvl="1"/>
            <a:r>
              <a:rPr lang="en-US" sz="1800" dirty="0"/>
              <a:t>Download Week 2 Practical in MEL </a:t>
            </a:r>
            <a:r>
              <a:rPr lang="en-US" sz="1800" dirty="0" smtClean="0"/>
              <a:t>– “FED </a:t>
            </a:r>
            <a:r>
              <a:rPr lang="en-US" sz="1800" dirty="0"/>
              <a:t>2021-10 Week 2 </a:t>
            </a:r>
            <a:r>
              <a:rPr lang="en-US" sz="1800" dirty="0" smtClean="0"/>
              <a:t>Worksheet.pdf”</a:t>
            </a:r>
            <a:endParaRPr lang="en-US" sz="2000" dirty="0" smtClean="0"/>
          </a:p>
          <a:p>
            <a:pPr lvl="1"/>
            <a:r>
              <a:rPr lang="en-US" sz="2000" dirty="0" smtClean="0">
                <a:solidFill>
                  <a:srgbClr val="FF0000"/>
                </a:solidFill>
              </a:rPr>
              <a:t>Deadline end of Week 2</a:t>
            </a:r>
          </a:p>
          <a:p>
            <a:pPr lvl="1"/>
            <a:endParaRPr lang="en-US" sz="2000" dirty="0">
              <a:solidFill>
                <a:srgbClr val="FF0000"/>
              </a:solidFill>
            </a:endParaRPr>
          </a:p>
          <a:p>
            <a:r>
              <a:rPr lang="en-US" sz="2400" dirty="0"/>
              <a:t>Submit the completed practical files in MEL.</a:t>
            </a:r>
          </a:p>
          <a:p>
            <a:pPr lvl="1"/>
            <a:r>
              <a:rPr lang="en-US" sz="2000" dirty="0"/>
              <a:t>Zipped the source files</a:t>
            </a:r>
          </a:p>
          <a:p>
            <a:pPr lvl="1"/>
            <a:r>
              <a:rPr lang="en-US" sz="2000" dirty="0"/>
              <a:t>Name the zipped file in following format:-</a:t>
            </a:r>
          </a:p>
          <a:p>
            <a:pPr lvl="2"/>
            <a:r>
              <a:rPr lang="en-US" sz="1600" dirty="0" smtClean="0"/>
              <a:t>FED-Week02-SXXXXXXXX  </a:t>
            </a:r>
            <a:r>
              <a:rPr lang="en-US" sz="1600" dirty="0"/>
              <a:t>(where SXXXXXXXX is your student id)</a:t>
            </a:r>
          </a:p>
          <a:p>
            <a:pPr lvl="1"/>
            <a:r>
              <a:rPr lang="en-US" sz="2000" dirty="0"/>
              <a:t>Submit the zipped file in the weekly folder’s submission link in MEL</a:t>
            </a:r>
          </a:p>
          <a:p>
            <a:pPr lvl="1"/>
            <a:r>
              <a:rPr lang="en-US" sz="2000" dirty="0"/>
              <a:t>Also, submit the zipped file into FED network </a:t>
            </a:r>
            <a:r>
              <a:rPr lang="en-US" sz="2000"/>
              <a:t>folder </a:t>
            </a:r>
            <a:r>
              <a:rPr lang="en-US" sz="2000"/>
              <a:t>(</a:t>
            </a:r>
            <a:r>
              <a:rPr lang="en-US" sz="2000">
                <a:hlinkClick r:id="rId2" action="ppaction://hlinkfile"/>
              </a:rPr>
              <a:t>https:///ictspace.ict.np.edu.sg/FED</a:t>
            </a:r>
            <a:r>
              <a:rPr lang="en-US" sz="2000"/>
              <a:t>) under </a:t>
            </a:r>
            <a:r>
              <a:rPr lang="en-US" sz="2000" dirty="0"/>
              <a:t>your </a:t>
            </a:r>
            <a:r>
              <a:rPr lang="en-US" sz="2000" dirty="0" err="1"/>
              <a:t>studentID</a:t>
            </a:r>
            <a:r>
              <a:rPr lang="en-US" sz="2000" dirty="0"/>
              <a:t>. This is for backup purpose only. Main submission is still in MEL.</a:t>
            </a:r>
            <a:endParaRPr lang="en-US" sz="1600" dirty="0"/>
          </a:p>
          <a:p>
            <a:pPr marL="914400" lvl="2" indent="0">
              <a:buNone/>
            </a:pPr>
            <a:endParaRPr lang="en-GB" sz="1600" dirty="0"/>
          </a:p>
          <a:p>
            <a:pPr>
              <a:spcAft>
                <a:spcPts val="600"/>
              </a:spcAft>
            </a:pPr>
            <a:r>
              <a:rPr lang="en-US" sz="2400" dirty="0"/>
              <a:t>If you have any questions please communicate with your tutor via Microsoft Teams.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0976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Mapped to FED network folder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414503" y="1412276"/>
            <a:ext cx="7967497" cy="4836124"/>
            <a:chOff x="414503" y="1336076"/>
            <a:chExt cx="7967497" cy="483612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88D8678-9265-4B3E-BD51-B7F4711FD507}"/>
                </a:ext>
              </a:extLst>
            </p:cNvPr>
            <p:cNvSpPr txBox="1"/>
            <p:nvPr/>
          </p:nvSpPr>
          <p:spPr>
            <a:xfrm>
              <a:off x="414503" y="1406776"/>
              <a:ext cx="238371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u="sng" dirty="0"/>
                <a:t>For Win Users</a:t>
              </a:r>
              <a:endParaRPr lang="en-GB" sz="3000" u="sng" dirty="0"/>
            </a:p>
          </p:txBody>
        </p:sp>
        <p:pic>
          <p:nvPicPr>
            <p:cNvPr id="5" name="Picture 2" descr="Image">
              <a:extLst>
                <a:ext uri="{FF2B5EF4-FFF2-40B4-BE49-F238E27FC236}">
                  <a16:creationId xmlns:a16="http://schemas.microsoft.com/office/drawing/2014/main" id="{2640A17B-2656-41DA-A69F-585A174DB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41087" y="1336076"/>
              <a:ext cx="3594721" cy="3364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8" descr="Image">
              <a:extLst>
                <a:ext uri="{FF2B5EF4-FFF2-40B4-BE49-F238E27FC236}">
                  <a16:creationId xmlns:a16="http://schemas.microsoft.com/office/drawing/2014/main" id="{16D4B2B3-DCE3-4073-B9BF-74DA86B3C5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987" y="2030440"/>
              <a:ext cx="2085975" cy="2071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04DBFFB-7225-4A55-9AC4-9F445FD86957}"/>
                </a:ext>
              </a:extLst>
            </p:cNvPr>
            <p:cNvSpPr txBox="1"/>
            <p:nvPr/>
          </p:nvSpPr>
          <p:spPr>
            <a:xfrm>
              <a:off x="592008" y="4350541"/>
              <a:ext cx="2775549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57175" indent="-257175">
                <a:buAutoNum type="arabicPeriod"/>
              </a:pPr>
              <a:r>
                <a:rPr lang="en-US" sz="1800" dirty="0"/>
                <a:t>Right click on a blank space in your Windows Explorer</a:t>
              </a:r>
            </a:p>
            <a:p>
              <a:pPr marL="257175" indent="-257175">
                <a:buAutoNum type="arabicPeriod"/>
              </a:pPr>
              <a:r>
                <a:rPr lang="en-US" sz="1800" dirty="0"/>
                <a:t>Select ‘Add a network location’</a:t>
              </a:r>
              <a:endParaRPr lang="en-GB" sz="1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7D3308A-F784-4A54-816E-57FCAF96AA75}"/>
                </a:ext>
              </a:extLst>
            </p:cNvPr>
            <p:cNvSpPr txBox="1"/>
            <p:nvPr/>
          </p:nvSpPr>
          <p:spPr>
            <a:xfrm>
              <a:off x="4530306" y="4971871"/>
              <a:ext cx="385169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3. Enter https://ictspace.ict.np.edu.sg/(your assigned module)</a:t>
              </a:r>
            </a:p>
            <a:p>
              <a:r>
                <a:rPr lang="en-US" sz="1800" dirty="0"/>
                <a:t>4. Press ‘Next’</a:t>
              </a:r>
              <a:endParaRPr lang="en-GB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40788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AD743DA-A73A-4E32-86AD-F4BBBCECD569}"/>
              </a:ext>
            </a:extLst>
          </p:cNvPr>
          <p:cNvGrpSpPr/>
          <p:nvPr/>
        </p:nvGrpSpPr>
        <p:grpSpPr>
          <a:xfrm>
            <a:off x="2895600" y="1219200"/>
            <a:ext cx="3263855" cy="2553824"/>
            <a:chOff x="569163" y="448573"/>
            <a:chExt cx="4351807" cy="340509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87780ED-2085-4245-8A5D-E013A4AAD10D}"/>
                </a:ext>
              </a:extLst>
            </p:cNvPr>
            <p:cNvGrpSpPr/>
            <p:nvPr/>
          </p:nvGrpSpPr>
          <p:grpSpPr>
            <a:xfrm>
              <a:off x="569163" y="448573"/>
              <a:ext cx="4351807" cy="3405098"/>
              <a:chOff x="1535322" y="1009290"/>
              <a:chExt cx="4351807" cy="3405098"/>
            </a:xfrm>
          </p:grpSpPr>
          <p:pic>
            <p:nvPicPr>
              <p:cNvPr id="7" name="Picture 4" descr="Image">
                <a:extLst>
                  <a:ext uri="{FF2B5EF4-FFF2-40B4-BE49-F238E27FC236}">
                    <a16:creationId xmlns:a16="http://schemas.microsoft.com/office/drawing/2014/main" id="{67365DED-93EF-4008-8A1B-AD43F558E1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35322" y="1009290"/>
                <a:ext cx="4351807" cy="340509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86289A3-C9D7-4B98-BCD3-B804830A2BC1}"/>
                  </a:ext>
                </a:extLst>
              </p:cNvPr>
              <p:cNvSpPr/>
              <p:nvPr/>
            </p:nvSpPr>
            <p:spPr>
              <a:xfrm>
                <a:off x="2320505" y="2182483"/>
                <a:ext cx="621102" cy="172528"/>
              </a:xfrm>
              <a:prstGeom prst="rect">
                <a:avLst/>
              </a:prstGeom>
              <a:solidFill>
                <a:srgbClr val="F0F0F0"/>
              </a:solidFill>
              <a:ln>
                <a:solidFill>
                  <a:srgbClr val="F0F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80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F2C2BD3-4D5E-42FE-99C6-219CD06A1B9E}"/>
                </a:ext>
              </a:extLst>
            </p:cNvPr>
            <p:cNvSpPr txBox="1"/>
            <p:nvPr/>
          </p:nvSpPr>
          <p:spPr>
            <a:xfrm>
              <a:off x="1250830" y="1570010"/>
              <a:ext cx="113006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75" dirty="0">
                  <a:latin typeface="Calibri" panose="020F0502020204030204" pitchFamily="34" charset="0"/>
                  <a:cs typeface="Calibri" panose="020F0502020204030204" pitchFamily="34" charset="0"/>
                </a:rPr>
                <a:t>10123453</a:t>
              </a:r>
              <a:endParaRPr lang="en-GB" sz="975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9350C3E-E659-4378-B5C2-EBC7E6642BD1}"/>
              </a:ext>
            </a:extLst>
          </p:cNvPr>
          <p:cNvSpPr txBox="1"/>
          <p:nvPr/>
        </p:nvSpPr>
        <p:spPr>
          <a:xfrm>
            <a:off x="413933" y="4316554"/>
            <a:ext cx="548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4. Login using </a:t>
            </a:r>
            <a:r>
              <a:rPr lang="en-US" sz="1800" dirty="0" err="1"/>
              <a:t>npstd</a:t>
            </a:r>
            <a:r>
              <a:rPr lang="en-US" sz="1800" dirty="0"/>
              <a:t>\s(your student ID number without the last alphabet)</a:t>
            </a:r>
          </a:p>
          <a:p>
            <a:r>
              <a:rPr lang="en-US" sz="1800" dirty="0"/>
              <a:t>5. Enter your NP student account password</a:t>
            </a:r>
          </a:p>
        </p:txBody>
      </p:sp>
    </p:spTree>
    <p:extLst>
      <p:ext uri="{BB962C8B-B14F-4D97-AF65-F5344CB8AC3E}">
        <p14:creationId xmlns:p14="http://schemas.microsoft.com/office/powerpoint/2010/main" val="2988800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6" descr="Image">
            <a:extLst>
              <a:ext uri="{FF2B5EF4-FFF2-40B4-BE49-F238E27FC236}">
                <a16:creationId xmlns:a16="http://schemas.microsoft.com/office/drawing/2014/main" id="{1AA86048-9F22-48BA-802E-4F3CE68BC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799" y="1447800"/>
            <a:ext cx="6238719" cy="4324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8F6613-F1BD-4A5B-9B1B-7A5B07085A19}"/>
              </a:ext>
            </a:extLst>
          </p:cNvPr>
          <p:cNvSpPr txBox="1"/>
          <p:nvPr/>
        </p:nvSpPr>
        <p:spPr>
          <a:xfrm>
            <a:off x="88497" y="914400"/>
            <a:ext cx="8957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You should be able to see your class folder as shown in the example below.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457415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Remote Learning Instructions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 fontScale="85000" lnSpcReduction="20000"/>
          </a:bodyPr>
          <a:lstStyle>
            <a:defPPr>
              <a:defRPr lang="en-US"/>
            </a:defPPr>
            <a:lvl1pPr marL="0" algn="ctr" defTabSz="457200" rtl="0" eaLnBrk="1" latinLnBrk="0" hangingPunct="1">
              <a:defRPr kumimoji="0"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A66EF6D-3DA9-AB4A-B046-714C943A02D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462528" y="3276600"/>
            <a:ext cx="8153400" cy="1202643"/>
          </a:xfrm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en-US" b="0" u="sng" dirty="0"/>
              <a:t>Step 2</a:t>
            </a:r>
          </a:p>
          <a:p>
            <a:pPr lvl="1"/>
            <a:r>
              <a:rPr lang="en-US" b="0" dirty="0"/>
              <a:t>Perform highlighted activities in Activities slide</a:t>
            </a:r>
          </a:p>
          <a:p>
            <a:pPr lvl="2"/>
            <a:r>
              <a:rPr lang="en-US" sz="2100" dirty="0"/>
              <a:t>Details in slide </a:t>
            </a:r>
            <a:r>
              <a:rPr lang="en-US" sz="2100" dirty="0" smtClean="0"/>
              <a:t>10</a:t>
            </a:r>
            <a:endParaRPr lang="en-US" sz="2100" dirty="0"/>
          </a:p>
          <a:p>
            <a:pPr marL="685800" lvl="2" indent="0">
              <a:buNone/>
            </a:pPr>
            <a:endParaRPr lang="en-US" dirty="0"/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491836" y="4648200"/>
            <a:ext cx="8153400" cy="122650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 fontScale="925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3400" u="sng" dirty="0"/>
              <a:t>Step 3</a:t>
            </a:r>
          </a:p>
          <a:p>
            <a:pPr lvl="1" defTabSz="914400"/>
            <a:r>
              <a:rPr lang="en-US" sz="2900" dirty="0"/>
              <a:t>Complete and Submit Tasks given</a:t>
            </a:r>
          </a:p>
          <a:p>
            <a:pPr lvl="2" defTabSz="914400"/>
            <a:r>
              <a:rPr lang="en-US" sz="2400" dirty="0"/>
              <a:t>Details in slide </a:t>
            </a:r>
            <a:r>
              <a:rPr lang="en-US" sz="2400" dirty="0" smtClean="0"/>
              <a:t>11</a:t>
            </a:r>
            <a:endParaRPr lang="en-US" sz="2400" dirty="0"/>
          </a:p>
          <a:p>
            <a:pPr marL="685800" lvl="2" indent="0" defTabSz="914400">
              <a:buNone/>
            </a:pPr>
            <a:endParaRPr lang="en-US" dirty="0"/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32335D7B-F7A5-4AAB-8D14-CCE7C538B30A}"/>
              </a:ext>
            </a:extLst>
          </p:cNvPr>
          <p:cNvSpPr txBox="1">
            <a:spLocks/>
          </p:cNvSpPr>
          <p:nvPr/>
        </p:nvSpPr>
        <p:spPr>
          <a:xfrm>
            <a:off x="495300" y="1414620"/>
            <a:ext cx="8153400" cy="169302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 fontScale="775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3400" u="sng" dirty="0"/>
              <a:t>Step 1</a:t>
            </a:r>
          </a:p>
          <a:p>
            <a:pPr lvl="1" defTabSz="914400"/>
            <a:r>
              <a:rPr lang="en-US" sz="2900" dirty="0"/>
              <a:t>Read the given slides</a:t>
            </a:r>
          </a:p>
          <a:p>
            <a:pPr lvl="2" defTabSz="914400"/>
            <a:r>
              <a:rPr lang="en-US" sz="2400" dirty="0"/>
              <a:t>Details in slide </a:t>
            </a:r>
            <a:r>
              <a:rPr lang="en-US" sz="2400" dirty="0" smtClean="0"/>
              <a:t>1-9</a:t>
            </a:r>
          </a:p>
          <a:p>
            <a:pPr lvl="1"/>
            <a:r>
              <a:rPr lang="en-US" sz="2700" dirty="0" smtClean="0"/>
              <a:t>Attempt the Exercise</a:t>
            </a:r>
          </a:p>
          <a:p>
            <a:pPr lvl="2"/>
            <a:r>
              <a:rPr lang="en-US" sz="2400" dirty="0" smtClean="0"/>
              <a:t>Details in slide 7</a:t>
            </a:r>
            <a:endParaRPr lang="en-US" sz="2400" dirty="0"/>
          </a:p>
          <a:p>
            <a:pPr marL="685800" lvl="2" indent="0" defTabSz="91440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449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HTML 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153400" cy="5334000"/>
          </a:xfrm>
        </p:spPr>
        <p:txBody>
          <a:bodyPr/>
          <a:lstStyle/>
          <a:p>
            <a:pPr marL="457200" indent="-457200">
              <a:buSzPct val="100000"/>
              <a:buFont typeface="+mj-lt"/>
              <a:buAutoNum type="arabicPeriod"/>
            </a:pPr>
            <a:r>
              <a:rPr lang="en-US" sz="2800" dirty="0"/>
              <a:t>Embedded HTML Elements </a:t>
            </a:r>
          </a:p>
          <a:p>
            <a:pPr marL="685800" lvl="1" indent="-228600"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How to embed external content into an HTML document</a:t>
            </a:r>
          </a:p>
          <a:p>
            <a:pPr marL="1085850" lvl="2"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The primary types of embedded content are images, audio, and video</a:t>
            </a:r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US" sz="2800" dirty="0"/>
              <a:t>HTML Form Elements Web Forms</a:t>
            </a:r>
          </a:p>
          <a:p>
            <a:pPr lvl="1"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HTML elements that support user input</a:t>
            </a:r>
          </a:p>
          <a:p>
            <a:pPr lvl="1"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How forms are submitted</a:t>
            </a:r>
          </a:p>
          <a:p>
            <a:pPr lvl="1"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Input elements that are used to collect user input</a:t>
            </a:r>
          </a:p>
          <a:p>
            <a:pPr lvl="1"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Data input validation</a:t>
            </a:r>
          </a:p>
          <a:p>
            <a:pPr marL="457200" lvl="1" indent="0">
              <a:buSzPct val="100000"/>
              <a:buNone/>
            </a:pPr>
            <a:endParaRPr lang="en-US" sz="2400" dirty="0"/>
          </a:p>
          <a:p>
            <a:pPr marL="514350" lvl="0" indent="-514350">
              <a:buSzPct val="100000"/>
              <a:buFont typeface="+mj-lt"/>
              <a:buAutoNum type="arabicPeriod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8376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454B0-E4F8-4853-839D-9B9BB23A8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HTML Form (</a:t>
            </a:r>
            <a:r>
              <a:rPr lang="en-SG" dirty="0" err="1"/>
              <a:t>Cont</a:t>
            </a:r>
            <a:r>
              <a:rPr lang="en-SG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E0BBB-2201-47F2-BBB7-2AE637117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759894"/>
            <a:ext cx="4452937" cy="53382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2127F1-30EC-489A-883C-98DB9347776E}"/>
              </a:ext>
            </a:extLst>
          </p:cNvPr>
          <p:cNvSpPr txBox="1"/>
          <p:nvPr/>
        </p:nvSpPr>
        <p:spPr>
          <a:xfrm>
            <a:off x="5715000" y="2362200"/>
            <a:ext cx="3124200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However, for FED, we will focus only the frontend interface and not the backend processing.</a:t>
            </a:r>
          </a:p>
        </p:txBody>
      </p:sp>
    </p:spTree>
    <p:extLst>
      <p:ext uri="{BB962C8B-B14F-4D97-AF65-F5344CB8AC3E}">
        <p14:creationId xmlns:p14="http://schemas.microsoft.com/office/powerpoint/2010/main" val="1305751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Topics 1/2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153400" cy="5334000"/>
          </a:xfrm>
        </p:spPr>
        <p:txBody>
          <a:bodyPr/>
          <a:lstStyle/>
          <a:p>
            <a:pPr marL="514350" indent="-514350">
              <a:buSzPct val="100000"/>
              <a:buFont typeface="+mj-lt"/>
              <a:buAutoNum type="arabicPeriod"/>
            </a:pPr>
            <a:r>
              <a:rPr lang="en-US" sz="2800" dirty="0"/>
              <a:t>Embedded HTML Elements</a:t>
            </a:r>
          </a:p>
          <a:p>
            <a:pPr lvl="1"/>
            <a:r>
              <a:rPr lang="en-US" sz="2400" dirty="0"/>
              <a:t>Anchor</a:t>
            </a:r>
          </a:p>
          <a:p>
            <a:pPr lvl="1"/>
            <a:r>
              <a:rPr lang="en-US" sz="2400" dirty="0"/>
              <a:t>Images</a:t>
            </a:r>
          </a:p>
          <a:p>
            <a:pPr lvl="1"/>
            <a:r>
              <a:rPr lang="en-US" sz="2400" dirty="0"/>
              <a:t>Audio</a:t>
            </a:r>
          </a:p>
          <a:p>
            <a:pPr lvl="1"/>
            <a:r>
              <a:rPr lang="en-US" sz="2400" dirty="0"/>
              <a:t>Video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sz="2800" dirty="0"/>
              <a:t>HTML Form Elements</a:t>
            </a:r>
          </a:p>
          <a:p>
            <a:pPr lvl="1"/>
            <a:r>
              <a:rPr lang="en-US" sz="2400" dirty="0"/>
              <a:t>Form Element</a:t>
            </a:r>
          </a:p>
          <a:p>
            <a:pPr lvl="1"/>
            <a:r>
              <a:rPr lang="en-US" sz="2400" dirty="0"/>
              <a:t>Input Elements</a:t>
            </a:r>
          </a:p>
          <a:p>
            <a:pPr lvl="1"/>
            <a:r>
              <a:rPr lang="en-US" sz="2400" dirty="0"/>
              <a:t>Other Visual Elements</a:t>
            </a:r>
          </a:p>
          <a:p>
            <a:pPr lvl="1"/>
            <a:r>
              <a:rPr lang="en-US" sz="2400" dirty="0"/>
              <a:t>Button Types</a:t>
            </a:r>
          </a:p>
          <a:p>
            <a:pPr lvl="1"/>
            <a:r>
              <a:rPr lang="en-US" sz="2400" dirty="0"/>
              <a:t>Organising a Form</a:t>
            </a:r>
          </a:p>
          <a:p>
            <a:pPr lvl="1"/>
            <a:r>
              <a:rPr lang="en-US" sz="2400" dirty="0"/>
              <a:t>Validation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8074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Topics 2/2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153400" cy="5334000"/>
          </a:xfrm>
        </p:spPr>
        <p:txBody>
          <a:bodyPr/>
          <a:lstStyle/>
          <a:p>
            <a:pPr marL="514350" indent="-514350">
              <a:buSzPct val="100000"/>
              <a:buFont typeface="+mj-lt"/>
              <a:buAutoNum type="arabicPeriod" startAt="3"/>
            </a:pPr>
            <a:r>
              <a:rPr lang="en-US" sz="2800" dirty="0"/>
              <a:t>HTML Web Forms</a:t>
            </a:r>
          </a:p>
          <a:p>
            <a:pPr lvl="1"/>
            <a:r>
              <a:rPr lang="en-US" sz="2400" dirty="0"/>
              <a:t>Autofilling previously entered data with autocomplete</a:t>
            </a:r>
          </a:p>
          <a:p>
            <a:pPr lvl="1"/>
            <a:r>
              <a:rPr lang="en-US" sz="2400" dirty="0"/>
              <a:t>Constraining form field data with a regular expression</a:t>
            </a:r>
          </a:p>
          <a:p>
            <a:pPr lvl="1"/>
            <a:r>
              <a:rPr lang="en-US" sz="2400" dirty="0"/>
              <a:t>Using text-selection APIs</a:t>
            </a:r>
          </a:p>
          <a:p>
            <a:pPr lvl="1"/>
            <a:r>
              <a:rPr lang="en-US" sz="2400" dirty="0"/>
              <a:t>Building CSS styling for invalid, valid, and required fields</a:t>
            </a:r>
          </a:p>
          <a:p>
            <a:pPr lvl="1"/>
            <a:r>
              <a:rPr lang="en-US" sz="2400" dirty="0"/>
              <a:t>Creating a search field</a:t>
            </a:r>
          </a:p>
          <a:p>
            <a:pPr lvl="1"/>
            <a:r>
              <a:rPr lang="en-US" sz="2400" dirty="0"/>
              <a:t>Including a phone number input field</a:t>
            </a:r>
          </a:p>
          <a:p>
            <a:pPr lvl="1"/>
            <a:r>
              <a:rPr lang="en-US" sz="2400" dirty="0"/>
              <a:t>Formatting number fields</a:t>
            </a:r>
          </a:p>
          <a:p>
            <a:pPr lvl="1"/>
            <a:r>
              <a:rPr lang="en-US" sz="2400" dirty="0"/>
              <a:t>Building a date picker</a:t>
            </a:r>
          </a:p>
          <a:p>
            <a:pPr lvl="1"/>
            <a:r>
              <a:rPr lang="en-US" sz="2400" dirty="0"/>
              <a:t>Creating a list of suggested entries</a:t>
            </a:r>
          </a:p>
          <a:p>
            <a:pPr lvl="1"/>
            <a:r>
              <a:rPr lang="en-US" sz="2400" dirty="0"/>
              <a:t>Indicating measurements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6982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838199"/>
            <a:ext cx="8153400" cy="5029202"/>
          </a:xfrm>
        </p:spPr>
        <p:txBody>
          <a:bodyPr/>
          <a:lstStyle/>
          <a:p>
            <a:r>
              <a:rPr lang="en-US" dirty="0"/>
              <a:t>Attempt “FED 2021-10 Week 2 </a:t>
            </a:r>
            <a:r>
              <a:rPr lang="en-US" dirty="0" smtClean="0"/>
              <a:t>Exercise.docx”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NB: Files can be downloaded from MEL</a:t>
            </a:r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168072"/>
              </p:ext>
            </p:extLst>
          </p:nvPr>
        </p:nvGraphicFramePr>
        <p:xfrm>
          <a:off x="419100" y="1397000"/>
          <a:ext cx="8153400" cy="420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6700">
                  <a:extLst>
                    <a:ext uri="{9D8B030D-6E8A-4147-A177-3AD203B41FA5}">
                      <a16:colId xmlns:a16="http://schemas.microsoft.com/office/drawing/2014/main" val="3401881681"/>
                    </a:ext>
                  </a:extLst>
                </a:gridCol>
                <a:gridCol w="4076700">
                  <a:extLst>
                    <a:ext uri="{9D8B030D-6E8A-4147-A177-3AD203B41FA5}">
                      <a16:colId xmlns:a16="http://schemas.microsoft.com/office/drawing/2014/main" val="1726225806"/>
                    </a:ext>
                  </a:extLst>
                </a:gridCol>
              </a:tblGrid>
              <a:tr h="400908">
                <a:tc>
                  <a:txBody>
                    <a:bodyPr/>
                    <a:lstStyle/>
                    <a:p>
                      <a:r>
                        <a:rPr lang="en-US" dirty="0" smtClean="0"/>
                        <a:t>Tasks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Videos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562031"/>
                  </a:ext>
                </a:extLst>
              </a:tr>
              <a:tr h="988541">
                <a:tc>
                  <a:txBody>
                    <a:bodyPr/>
                    <a:lstStyle/>
                    <a:p>
                      <a:r>
                        <a:rPr lang="en-US" dirty="0" smtClean="0"/>
                        <a:t>Create Hyperlinks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63412"/>
                  </a:ext>
                </a:extLst>
              </a:tr>
              <a:tr h="988541">
                <a:tc>
                  <a:txBody>
                    <a:bodyPr/>
                    <a:lstStyle/>
                    <a:p>
                      <a:r>
                        <a:rPr lang="en-US" dirty="0" smtClean="0"/>
                        <a:t>Responsive Images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4768689"/>
                  </a:ext>
                </a:extLst>
              </a:tr>
              <a:tr h="720810">
                <a:tc>
                  <a:txBody>
                    <a:bodyPr/>
                    <a:lstStyle/>
                    <a:p>
                      <a:r>
                        <a:rPr lang="en-US" dirty="0" smtClean="0"/>
                        <a:t>Images Dependent on Browser Dimension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386089"/>
                  </a:ext>
                </a:extLst>
              </a:tr>
              <a:tr h="494270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Embed Audio and Video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716907"/>
                  </a:ext>
                </a:extLst>
              </a:tr>
            </a:tbl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8339805"/>
              </p:ext>
            </p:extLst>
          </p:nvPr>
        </p:nvGraphicFramePr>
        <p:xfrm>
          <a:off x="5486400" y="1945567"/>
          <a:ext cx="1655842" cy="6452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2" name="Packager Shell Object" showAsIcon="1" r:id="rId3" imgW="1013760" imgH="394560" progId="Package">
                  <p:embed/>
                </p:oleObj>
              </mc:Choice>
              <mc:Fallback>
                <p:oleObj name="Packager Shell Object" showAsIcon="1" r:id="rId3" imgW="1013760" imgH="394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86400" y="1945567"/>
                        <a:ext cx="1655842" cy="6452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442422"/>
              </p:ext>
            </p:extLst>
          </p:nvPr>
        </p:nvGraphicFramePr>
        <p:xfrm>
          <a:off x="5418289" y="2963076"/>
          <a:ext cx="1835402" cy="669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3" name="Packager Shell Object" showAsIcon="1" r:id="rId5" imgW="1083600" imgH="394560" progId="Package">
                  <p:embed/>
                </p:oleObj>
              </mc:Choice>
              <mc:Fallback>
                <p:oleObj name="Packager Shell Object" showAsIcon="1" r:id="rId5" imgW="1083600" imgH="394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18289" y="2963076"/>
                        <a:ext cx="1835402" cy="669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9127360"/>
              </p:ext>
            </p:extLst>
          </p:nvPr>
        </p:nvGraphicFramePr>
        <p:xfrm>
          <a:off x="4637553" y="3959232"/>
          <a:ext cx="3353535" cy="6889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4" name="Packager Shell Object" showAsIcon="1" r:id="rId7" imgW="1923480" imgH="394560" progId="Package">
                  <p:embed/>
                </p:oleObj>
              </mc:Choice>
              <mc:Fallback>
                <p:oleObj name="Packager Shell Object" showAsIcon="1" r:id="rId7" imgW="1923480" imgH="394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637553" y="3959232"/>
                        <a:ext cx="3353535" cy="6889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6308233"/>
              </p:ext>
            </p:extLst>
          </p:nvPr>
        </p:nvGraphicFramePr>
        <p:xfrm>
          <a:off x="4876800" y="4846802"/>
          <a:ext cx="2918510" cy="756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5" name="Packager Shell Object" showAsIcon="1" r:id="rId9" imgW="1523880" imgH="394560" progId="Package">
                  <p:embed/>
                </p:oleObj>
              </mc:Choice>
              <mc:Fallback>
                <p:oleObj name="Packager Shell Object" showAsIcon="1" r:id="rId9" imgW="1523880" imgH="394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876800" y="4846802"/>
                        <a:ext cx="2918510" cy="756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78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Video on HTML Form (reference for worksheet)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248055"/>
              </p:ext>
            </p:extLst>
          </p:nvPr>
        </p:nvGraphicFramePr>
        <p:xfrm>
          <a:off x="647700" y="1535430"/>
          <a:ext cx="7924800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1700">
                  <a:extLst>
                    <a:ext uri="{9D8B030D-6E8A-4147-A177-3AD203B41FA5}">
                      <a16:colId xmlns:a16="http://schemas.microsoft.com/office/drawing/2014/main" val="3720805"/>
                    </a:ext>
                  </a:extLst>
                </a:gridCol>
                <a:gridCol w="5753100">
                  <a:extLst>
                    <a:ext uri="{9D8B030D-6E8A-4147-A177-3AD203B41FA5}">
                      <a16:colId xmlns:a16="http://schemas.microsoft.com/office/drawing/2014/main" val="36651379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Tasks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Videos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814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HTML Form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dirty="0" smtClean="0">
                          <a:hlinkClick r:id="rId2"/>
                        </a:rPr>
                        <a:t>https://www.mikedane.com/web-development/html/inputs-forms/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28630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 smtClean="0"/>
                        <a:t>HTML Form</a:t>
                      </a:r>
                      <a:r>
                        <a:rPr lang="en-US" baseline="0" dirty="0" smtClean="0"/>
                        <a:t>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https://www.youtube.com/watch?v=2JrGepWlUvg</a:t>
                      </a:r>
                    </a:p>
                    <a:p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836598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r>
                        <a:rPr lang="en-US" dirty="0" smtClean="0"/>
                        <a:t>HTML Select</a:t>
                      </a:r>
                      <a:r>
                        <a:rPr lang="en-US" baseline="0" dirty="0" smtClean="0"/>
                        <a:t> Option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https://www.youtube.com/watch?v=3NXVoEmgRMk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74899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r>
                        <a:rPr lang="en-US" dirty="0" smtClean="0"/>
                        <a:t>HTML </a:t>
                      </a:r>
                      <a:r>
                        <a:rPr lang="en-US" dirty="0" err="1" smtClean="0"/>
                        <a:t>Fieldset</a:t>
                      </a:r>
                      <a:r>
                        <a:rPr lang="en-US" dirty="0" smtClean="0"/>
                        <a:t> and Legend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https://www.youtube.com/watch?v=S7M5GMZ2CTk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2488836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3400" y="5364648"/>
            <a:ext cx="49295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n-lt"/>
                <a:cs typeface="Arial" panose="020B0604020202020204" pitchFamily="34" charset="0"/>
              </a:rPr>
              <a:t>NB: Files can be downloaded from MEL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819400" y="1854606"/>
            <a:ext cx="4305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+mn-lt"/>
              </a:rPr>
              <a:t>https://www.youtube.com/watch?v=vj78j_Sy3uM</a:t>
            </a:r>
          </a:p>
        </p:txBody>
      </p:sp>
    </p:spTree>
    <p:extLst>
      <p:ext uri="{BB962C8B-B14F-4D97-AF65-F5344CB8AC3E}">
        <p14:creationId xmlns:p14="http://schemas.microsoft.com/office/powerpoint/2010/main" val="642578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Reference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457200" y="685801"/>
            <a:ext cx="4203438" cy="55626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Learning Web Design</a:t>
            </a:r>
          </a:p>
          <a:p>
            <a:pPr marL="0" indent="0">
              <a:buNone/>
            </a:pPr>
            <a:r>
              <a:rPr lang="en-GB" sz="2400" b="0" dirty="0"/>
              <a:t>A Beginner’s Guide to HTML, CSS, JavaScript and Web Graphics</a:t>
            </a:r>
          </a:p>
          <a:p>
            <a:pPr marL="0" indent="0">
              <a:buNone/>
            </a:pPr>
            <a:endParaRPr lang="en-GB" sz="1100" b="0" dirty="0"/>
          </a:p>
          <a:p>
            <a:pPr marL="0" indent="0">
              <a:buNone/>
            </a:pPr>
            <a:r>
              <a:rPr lang="en-GB" b="0" dirty="0"/>
              <a:t>Jennifer </a:t>
            </a:r>
            <a:r>
              <a:rPr lang="en-GB" b="0" dirty="0" err="1"/>
              <a:t>Niederst</a:t>
            </a:r>
            <a:r>
              <a:rPr lang="en-GB" b="0" dirty="0"/>
              <a:t> Robbins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Available to download from NP library:</a:t>
            </a:r>
          </a:p>
          <a:p>
            <a:pPr marL="0" indent="0" algn="ctr">
              <a:buNone/>
            </a:pPr>
            <a:r>
              <a:rPr lang="en-US" sz="2000" dirty="0">
                <a:hlinkClick r:id="rId2"/>
              </a:rPr>
              <a:t>https://ebookcentral.proquest.com/lib/np/detail.action?docID=5412749&amp;query=Learning+Web+Design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r>
              <a:rPr lang="en-US" sz="2000" dirty="0" smtClean="0"/>
              <a:t>Companion </a:t>
            </a:r>
            <a:r>
              <a:rPr lang="en-US" sz="2000" dirty="0"/>
              <a:t>website for the book:</a:t>
            </a:r>
          </a:p>
          <a:p>
            <a:pPr marL="0" indent="0">
              <a:buNone/>
            </a:pPr>
            <a:r>
              <a:rPr lang="en-US" sz="2000" dirty="0">
                <a:hlinkClick r:id="rId3" action="ppaction://hlinkfile"/>
              </a:rPr>
              <a:t>learningwebdesign.com</a:t>
            </a: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990600"/>
            <a:ext cx="3914775" cy="479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778875"/>
      </p:ext>
    </p:extLst>
  </p:cSld>
  <p:clrMapOvr>
    <a:masterClrMapping/>
  </p:clrMapOvr>
</p:sld>
</file>

<file path=ppt/theme/theme1.xml><?xml version="1.0" encoding="utf-8"?>
<a:theme xmlns:a="http://schemas.openxmlformats.org/drawingml/2006/main" name="Contport">
  <a:themeElements>
    <a:clrScheme name="Contport 2">
      <a:dk1>
        <a:srgbClr val="000000"/>
      </a:dk1>
      <a:lt1>
        <a:srgbClr val="FFFFFF"/>
      </a:lt1>
      <a:dk2>
        <a:srgbClr val="000000"/>
      </a:dk2>
      <a:lt2>
        <a:srgbClr val="5E574E"/>
      </a:lt2>
      <a:accent1>
        <a:srgbClr val="FF6600"/>
      </a:accent1>
      <a:accent2>
        <a:srgbClr val="FFCC00"/>
      </a:accent2>
      <a:accent3>
        <a:srgbClr val="FFFFFF"/>
      </a:accent3>
      <a:accent4>
        <a:srgbClr val="000000"/>
      </a:accent4>
      <a:accent5>
        <a:srgbClr val="FFB8AA"/>
      </a:accent5>
      <a:accent6>
        <a:srgbClr val="E7B900"/>
      </a:accent6>
      <a:hlink>
        <a:srgbClr val="996633"/>
      </a:hlink>
      <a:folHlink>
        <a:srgbClr val="808000"/>
      </a:folHlink>
    </a:clrScheme>
    <a:fontScheme name="Contport">
      <a:majorFont>
        <a:latin typeface="Tahoma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Contport 1">
        <a:dk1>
          <a:srgbClr val="5E574E"/>
        </a:dk1>
        <a:lt1>
          <a:srgbClr val="FFFFCC"/>
        </a:lt1>
        <a:dk2>
          <a:srgbClr val="0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AA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port 2">
        <a:dk1>
          <a:srgbClr val="000000"/>
        </a:dk1>
        <a:lt1>
          <a:srgbClr val="FFFFFF"/>
        </a:lt1>
        <a:dk2>
          <a:srgbClr val="0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996633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4">
        <a:dk1>
          <a:srgbClr val="000000"/>
        </a:dk1>
        <a:lt1>
          <a:srgbClr val="FFFFFF"/>
        </a:lt1>
        <a:dk2>
          <a:srgbClr val="8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FF0000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5">
        <a:dk1>
          <a:srgbClr val="000066"/>
        </a:dk1>
        <a:lt1>
          <a:srgbClr val="FFFFFF"/>
        </a:lt1>
        <a:dk2>
          <a:srgbClr val="0000FF"/>
        </a:dk2>
        <a:lt2>
          <a:srgbClr val="000000"/>
        </a:lt2>
        <a:accent1>
          <a:srgbClr val="0066FF"/>
        </a:accent1>
        <a:accent2>
          <a:srgbClr val="33CCCC"/>
        </a:accent2>
        <a:accent3>
          <a:srgbClr val="FFFFFF"/>
        </a:accent3>
        <a:accent4>
          <a:srgbClr val="000056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6">
        <a:dk1>
          <a:srgbClr val="000000"/>
        </a:dk1>
        <a:lt1>
          <a:srgbClr val="FFFFFF"/>
        </a:lt1>
        <a:dk2>
          <a:srgbClr val="000066"/>
        </a:dk2>
        <a:lt2>
          <a:srgbClr val="FFCC00"/>
        </a:lt2>
        <a:accent1>
          <a:srgbClr val="0066FF"/>
        </a:accent1>
        <a:accent2>
          <a:srgbClr val="33CCCC"/>
        </a:accent2>
        <a:accent3>
          <a:srgbClr val="AAAAB8"/>
        </a:accent3>
        <a:accent4>
          <a:srgbClr val="DADADA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port 7">
        <a:dk1>
          <a:srgbClr val="5E574E"/>
        </a:dk1>
        <a:lt1>
          <a:srgbClr val="FFFFCC"/>
        </a:lt1>
        <a:dk2>
          <a:srgbClr val="8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C0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\\Ccsstaff1\software\office97\Template\Designs\CONTPORT.POT</Template>
  <TotalTime>11804</TotalTime>
  <Words>604</Words>
  <Application>Microsoft Office PowerPoint</Application>
  <PresentationFormat>On-screen Show (4:3)</PresentationFormat>
  <Paragraphs>136</Paragraphs>
  <Slides>14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Arial Narrow</vt:lpstr>
      <vt:lpstr>Calibri</vt:lpstr>
      <vt:lpstr>Tahoma</vt:lpstr>
      <vt:lpstr>Verdana</vt:lpstr>
      <vt:lpstr>Wingdings</vt:lpstr>
      <vt:lpstr>Wingdings 2</vt:lpstr>
      <vt:lpstr>Contport</vt:lpstr>
      <vt:lpstr>Packager Shell Object</vt:lpstr>
      <vt:lpstr>PowerPoint Presentation</vt:lpstr>
      <vt:lpstr>Remote Learning Instructions</vt:lpstr>
      <vt:lpstr>HTML Form</vt:lpstr>
      <vt:lpstr>HTML Form (Cont)</vt:lpstr>
      <vt:lpstr>Topics 1/2</vt:lpstr>
      <vt:lpstr>Topics 2/2</vt:lpstr>
      <vt:lpstr>Exercise</vt:lpstr>
      <vt:lpstr>HTML Form</vt:lpstr>
      <vt:lpstr>Reference</vt:lpstr>
      <vt:lpstr>Activities</vt:lpstr>
      <vt:lpstr>Tasks</vt:lpstr>
      <vt:lpstr>Appendix</vt:lpstr>
      <vt:lpstr>Appendix (Cont)</vt:lpstr>
      <vt:lpstr>Appendix (Cont)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template</dc:title>
  <dc:creator>School of ICT</dc:creator>
  <cp:lastModifiedBy>Mohamed Saifulamri OMAR (NP)</cp:lastModifiedBy>
  <cp:revision>961</cp:revision>
  <cp:lastPrinted>2019-10-17T03:05:16Z</cp:lastPrinted>
  <dcterms:created xsi:type="dcterms:W3CDTF">1995-05-28T16:29:18Z</dcterms:created>
  <dcterms:modified xsi:type="dcterms:W3CDTF">2021-10-18T06:42:19Z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0286cb9-b49f-4646-87a5-340028348160_Enabled">
    <vt:lpwstr>true</vt:lpwstr>
  </property>
  <property fmtid="{D5CDD505-2E9C-101B-9397-08002B2CF9AE}" pid="3" name="MSIP_Label_30286cb9-b49f-4646-87a5-340028348160_SetDate">
    <vt:lpwstr>2021-10-18T06:42:19Z</vt:lpwstr>
  </property>
  <property fmtid="{D5CDD505-2E9C-101B-9397-08002B2CF9AE}" pid="4" name="MSIP_Label_30286cb9-b49f-4646-87a5-340028348160_Method">
    <vt:lpwstr>Standard</vt:lpwstr>
  </property>
  <property fmtid="{D5CDD505-2E9C-101B-9397-08002B2CF9AE}" pid="5" name="MSIP_Label_30286cb9-b49f-4646-87a5-340028348160_Name">
    <vt:lpwstr>30286cb9-b49f-4646-87a5-340028348160</vt:lpwstr>
  </property>
  <property fmtid="{D5CDD505-2E9C-101B-9397-08002B2CF9AE}" pid="6" name="MSIP_Label_30286cb9-b49f-4646-87a5-340028348160_SiteId">
    <vt:lpwstr>cba9e115-3016-4462-a1ab-a565cba0cdf1</vt:lpwstr>
  </property>
  <property fmtid="{D5CDD505-2E9C-101B-9397-08002B2CF9AE}" pid="7" name="MSIP_Label_30286cb9-b49f-4646-87a5-340028348160_ActionId">
    <vt:lpwstr>8c728077-edef-46f1-8a7a-2e7da34871e6</vt:lpwstr>
  </property>
  <property fmtid="{D5CDD505-2E9C-101B-9397-08002B2CF9AE}" pid="8" name="MSIP_Label_30286cb9-b49f-4646-87a5-340028348160_ContentBits">
    <vt:lpwstr>1</vt:lpwstr>
  </property>
</Properties>
</file>

<file path=docProps/thumbnail.jpeg>
</file>